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9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6777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95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3764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18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63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0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4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3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2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1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8997-7D1A-4E65-AB73-67491A02A5F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5553FA-122F-4F75-9830-66A889296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sr-Cyrl-RS" sz="4000" dirty="0" smtClean="0"/>
              <a:t>2-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 у музичком васпитању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b="1" dirty="0"/>
              <a:t>Дидактички </a:t>
            </a:r>
            <a:r>
              <a:rPr lang="sr-Cyrl-RS" b="1" dirty="0" smtClean="0"/>
              <a:t>принципи</a:t>
            </a:r>
            <a:r>
              <a:rPr lang="sr-Cyrl-RS" dirty="0" smtClean="0"/>
              <a:t> су </a:t>
            </a:r>
            <a:r>
              <a:rPr lang="sr-Cyrl-RS" i="1" dirty="0"/>
              <a:t>општи захтеви и ориентациона начела или смернице, којих се придржавају васпитачи и деца у реализацији васпитно-образовног процеса.</a:t>
            </a:r>
          </a:p>
          <a:p>
            <a:r>
              <a:rPr lang="sr-Cyrl-RS" dirty="0"/>
              <a:t>Испреплетани су, ретко самостални и у зависности један од другог</a:t>
            </a:r>
            <a:r>
              <a:rPr lang="sr-Cyrl-RS" dirty="0" smtClean="0"/>
              <a:t>.</a:t>
            </a:r>
          </a:p>
          <a:p>
            <a:r>
              <a:rPr lang="sr-Cyrl-RS" dirty="0" smtClean="0"/>
              <a:t>Специфични су због области у оквиру које се јављају, услова и начина у којима се </a:t>
            </a:r>
            <a:r>
              <a:rPr lang="sr-Cyrl-RS" dirty="0" smtClean="0"/>
              <a:t>развијају. </a:t>
            </a:r>
            <a:endParaRPr lang="sr-Cyrl-RS" dirty="0" smtClean="0"/>
          </a:p>
          <a:p>
            <a:r>
              <a:rPr lang="sr-Cyrl-RS" dirty="0"/>
              <a:t>Ј</a:t>
            </a:r>
            <a:r>
              <a:rPr lang="sr-Cyrl-RS" dirty="0" smtClean="0"/>
              <a:t>асни дидактички принципи у раду представљају основне смернице за успешану реализацију активности у области музичког васпитања. </a:t>
            </a:r>
            <a:endParaRPr lang="sr-Cyrl-RS" dirty="0"/>
          </a:p>
          <a:p>
            <a:r>
              <a:rPr lang="sr-Cyrl-RS" dirty="0" smtClean="0"/>
              <a:t>У оквиру Методике музичког васпитања деце предшколског узраста, </a:t>
            </a:r>
            <a:r>
              <a:rPr lang="sr-Cyrl-RS" dirty="0" smtClean="0"/>
              <a:t>разликујемо </a:t>
            </a:r>
            <a:r>
              <a:rPr lang="sr-Cyrl-RS" dirty="0" smtClean="0"/>
              <a:t>9 принципа.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5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Принцип </a:t>
            </a:r>
            <a:r>
              <a:rPr lang="sr-Cyrl-RS" b="1" dirty="0"/>
              <a:t>примерености дечјем узрасту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В.о. Установа у организовању </a:t>
            </a:r>
            <a:r>
              <a:rPr lang="sr-Cyrl-RS" dirty="0" smtClean="0"/>
              <a:t>активности и </a:t>
            </a:r>
            <a:r>
              <a:rPr lang="sr-Cyrl-RS" dirty="0"/>
              <a:t>води рачуна о узрасним особинама, способностима и потребама деце. У избору музичких активности васпитач води рачуна о узрасту, обиму гласа, карактеристикама музичког примера. </a:t>
            </a:r>
          </a:p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Принцип </a:t>
            </a:r>
            <a:r>
              <a:rPr lang="sr-Cyrl-RS" b="1" dirty="0"/>
              <a:t>поступности и </a:t>
            </a:r>
            <a:r>
              <a:rPr lang="sr-Cyrl-RS" b="1" dirty="0" smtClean="0"/>
              <a:t>систематичности</a:t>
            </a:r>
          </a:p>
          <a:p>
            <a:pPr marL="0" indent="0">
              <a:buNone/>
            </a:pPr>
            <a:r>
              <a:rPr lang="sr-Cyrl-RS" dirty="0" smtClean="0"/>
              <a:t>У оквиру примене овог принципа потребно је поштовати редослед </a:t>
            </a:r>
            <a:r>
              <a:rPr lang="sr-Cyrl-RS" dirty="0"/>
              <a:t>увођења нових </a:t>
            </a:r>
            <a:r>
              <a:rPr lang="sr-Cyrl-RS" dirty="0" smtClean="0"/>
              <a:t>садржаја због </a:t>
            </a:r>
            <a:r>
              <a:rPr lang="sr-Cyrl-RS" dirty="0" smtClean="0"/>
              <a:t>чега се придржавамо </a:t>
            </a:r>
            <a:r>
              <a:rPr lang="sr-Cyrl-RS" dirty="0"/>
              <a:t>правила:</a:t>
            </a:r>
            <a:endParaRPr lang="sr-Cyrl-RS" dirty="0" smtClean="0"/>
          </a:p>
          <a:p>
            <a:pPr lvl="1"/>
            <a:r>
              <a:rPr lang="sr-Cyrl-RS" dirty="0" smtClean="0"/>
              <a:t>Од лакшег ка тежем</a:t>
            </a:r>
          </a:p>
          <a:p>
            <a:pPr lvl="1"/>
            <a:r>
              <a:rPr lang="sr-Cyrl-RS" dirty="0" smtClean="0"/>
              <a:t>Од познатог ка непознатом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6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r-Cyrl-RS" dirty="0"/>
              <a:t>Од ближег ка даљем</a:t>
            </a:r>
          </a:p>
          <a:p>
            <a:pPr lvl="1"/>
            <a:r>
              <a:rPr lang="sr-Cyrl-RS" dirty="0"/>
              <a:t>Од једноставног ка сложенијем</a:t>
            </a:r>
          </a:p>
          <a:p>
            <a:pPr lvl="1"/>
            <a:r>
              <a:rPr lang="sr-Cyrl-RS" dirty="0"/>
              <a:t>Поступно усложњавање </a:t>
            </a:r>
            <a:r>
              <a:rPr lang="sr-Cyrl-RS" dirty="0" smtClean="0"/>
              <a:t>задатака</a:t>
            </a:r>
          </a:p>
          <a:p>
            <a:pPr lvl="1"/>
            <a:endParaRPr lang="sr-Cyrl-RS" dirty="0"/>
          </a:p>
          <a:p>
            <a:pPr marL="457200" lvl="1" indent="0">
              <a:buNone/>
            </a:pPr>
            <a:r>
              <a:rPr lang="sr-Cyrl-RS" sz="1800" dirty="0" smtClean="0"/>
              <a:t>У оквиру овог принципа васпитач мора добро да познаје потенцијал групе са којом ради, али и да буде свестан сопствених способности. </a:t>
            </a:r>
          </a:p>
          <a:p>
            <a:pPr marL="457200" lvl="1" indent="0">
              <a:buNone/>
            </a:pPr>
            <a:r>
              <a:rPr lang="sr-Cyrl-RS" sz="1800" dirty="0" smtClean="0"/>
              <a:t>Не може се уводити нови садржај уколико претходни није добро савладан. </a:t>
            </a:r>
          </a:p>
          <a:p>
            <a:pPr marL="457200" lvl="1" indent="0">
              <a:buNone/>
            </a:pPr>
            <a:r>
              <a:rPr lang="sr-Cyrl-RS" sz="1800" dirty="0" smtClean="0"/>
              <a:t>На пример: прво се савлада ритам говора, затим руку, затим се уводе удараљке и на крају се рализује ритам у покрету. </a:t>
            </a:r>
            <a:endParaRPr lang="sr-Cyrl-RS" sz="1800" dirty="0"/>
          </a:p>
          <a:p>
            <a:pPr lvl="1"/>
            <a:endParaRPr lang="sr-Cyrl-RS" dirty="0"/>
          </a:p>
          <a:p>
            <a:pPr marL="457200" lvl="1" indent="0">
              <a:buNone/>
            </a:pP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4461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RS" dirty="0"/>
              <a:t>Принцип </a:t>
            </a:r>
            <a:r>
              <a:rPr lang="sr-Cyrl-RS" b="1" dirty="0"/>
              <a:t>свесне </a:t>
            </a:r>
            <a:r>
              <a:rPr lang="sr-Cyrl-RS" b="1" dirty="0" smtClean="0"/>
              <a:t>активности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Овај принцип представља </a:t>
            </a:r>
            <a:r>
              <a:rPr lang="sr-Cyrl-RS" dirty="0"/>
              <a:t>очекивање од предшколске деце да све што раде, раде свесно </a:t>
            </a:r>
            <a:r>
              <a:rPr lang="sr-Cyrl-RS" dirty="0" smtClean="0"/>
              <a:t>и </a:t>
            </a:r>
            <a:r>
              <a:rPr lang="sr-Cyrl-RS" dirty="0"/>
              <a:t>са </a:t>
            </a:r>
            <a:r>
              <a:rPr lang="sr-Cyrl-RS" dirty="0" smtClean="0"/>
              <a:t>разлогом</a:t>
            </a:r>
            <a:r>
              <a:rPr lang="sr-Cyrl-RS" dirty="0"/>
              <a:t>. Улога </a:t>
            </a:r>
            <a:r>
              <a:rPr lang="sr-Cyrl-RS" dirty="0" smtClean="0"/>
              <a:t>васпитача овде је од суштинског значаја: реализација певања, свирања, плеса </a:t>
            </a:r>
            <a:r>
              <a:rPr lang="sr-Cyrl-RS" dirty="0"/>
              <a:t>– уз </a:t>
            </a:r>
            <a:r>
              <a:rPr lang="sr-Cyrl-RS" dirty="0" smtClean="0"/>
              <a:t>разложно објашњење и учествовање </a:t>
            </a:r>
            <a:r>
              <a:rPr lang="sr-Cyrl-RS" dirty="0"/>
              <a:t>у </a:t>
            </a:r>
            <a:r>
              <a:rPr lang="sr-Cyrl-RS" dirty="0" smtClean="0"/>
              <a:t>свим облицима активности.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Принцип </a:t>
            </a:r>
            <a:r>
              <a:rPr lang="sr-Cyrl-RS" b="1" dirty="0"/>
              <a:t>интересовања и занимљивости</a:t>
            </a:r>
            <a:r>
              <a:rPr lang="sr-Cyrl-RS" dirty="0"/>
              <a:t> </a:t>
            </a:r>
          </a:p>
          <a:p>
            <a:pPr marL="0" indent="0">
              <a:buNone/>
            </a:pPr>
            <a:r>
              <a:rPr lang="sr-Cyrl-RS" dirty="0" smtClean="0"/>
              <a:t>У оквиру овог принципа је важно одржавање </a:t>
            </a:r>
            <a:r>
              <a:rPr lang="sr-Cyrl-RS" dirty="0"/>
              <a:t>пажње </a:t>
            </a:r>
            <a:r>
              <a:rPr lang="sr-Cyrl-RS" dirty="0" smtClean="0"/>
              <a:t>код деце јер </a:t>
            </a:r>
            <a:r>
              <a:rPr lang="sr-Cyrl-RS" dirty="0"/>
              <a:t>се на тај начин подстиче интересовање за даље бављење музиком. </a:t>
            </a:r>
            <a:r>
              <a:rPr lang="sr-Cyrl-RS" dirty="0" smtClean="0"/>
              <a:t>У том смислу је акценат на разноврсности </a:t>
            </a:r>
            <a:r>
              <a:rPr lang="sr-Cyrl-RS" dirty="0"/>
              <a:t>у избору музичких активности</a:t>
            </a:r>
            <a:r>
              <a:rPr lang="sr-Cyrl-RS" dirty="0" smtClean="0"/>
              <a:t>.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5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Принцип </a:t>
            </a:r>
            <a:r>
              <a:rPr lang="sr-Cyrl-RS" b="1" dirty="0"/>
              <a:t>разноврсности</a:t>
            </a:r>
            <a:r>
              <a:rPr lang="sr-Cyrl-RS" dirty="0"/>
              <a:t> </a:t>
            </a:r>
          </a:p>
          <a:p>
            <a:pPr marL="0" indent="0">
              <a:buNone/>
            </a:pPr>
            <a:r>
              <a:rPr lang="sr-Cyrl-RS" dirty="0" smtClean="0"/>
              <a:t>Разноврстан </a:t>
            </a:r>
            <a:r>
              <a:rPr lang="sr-Cyrl-RS" dirty="0"/>
              <a:t>и практичан доживљај музике преко избора различитих активности. Разноврстан </a:t>
            </a:r>
            <a:r>
              <a:rPr lang="sr-Cyrl-RS" dirty="0" smtClean="0"/>
              <a:t>приступ и приликом реализације </a:t>
            </a:r>
            <a:r>
              <a:rPr lang="sr-Cyrl-RS" dirty="0"/>
              <a:t>активности</a:t>
            </a:r>
            <a:r>
              <a:rPr lang="sr-Cyrl-RS" dirty="0" smtClean="0"/>
              <a:t>. Овај принцип </a:t>
            </a:r>
            <a:r>
              <a:rPr lang="sr-Cyrl-RS" dirty="0" smtClean="0"/>
              <a:t>се </a:t>
            </a:r>
            <a:r>
              <a:rPr lang="sr-Cyrl-RS" dirty="0" smtClean="0"/>
              <a:t>надовезује на претходни.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Принцип </a:t>
            </a:r>
            <a:r>
              <a:rPr lang="sr-Cyrl-RS" b="1" dirty="0" smtClean="0"/>
              <a:t>доживљавања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/>
              <a:t>П</a:t>
            </a:r>
            <a:r>
              <a:rPr lang="sr-Cyrl-RS" dirty="0" smtClean="0"/>
              <a:t>овезивање </a:t>
            </a:r>
            <a:r>
              <a:rPr lang="sr-Cyrl-RS" dirty="0"/>
              <a:t>музичких садржаја са доживљајима, реалним и деци блиским. Доживљаји су емотивна категорија и утичу на подстицај бављења музиком. </a:t>
            </a:r>
            <a:r>
              <a:rPr lang="sr-Cyrl-RS" dirty="0" smtClean="0"/>
              <a:t>У пракси се резликују:</a:t>
            </a:r>
          </a:p>
          <a:p>
            <a:pPr lvl="1"/>
            <a:r>
              <a:rPr lang="sr-Cyrl-RS" u="sng" dirty="0" smtClean="0"/>
              <a:t>Спонтани</a:t>
            </a:r>
            <a:r>
              <a:rPr lang="sr-Cyrl-RS" dirty="0" smtClean="0"/>
              <a:t> </a:t>
            </a:r>
            <a:r>
              <a:rPr lang="sr-Cyrl-RS" dirty="0"/>
              <a:t>– приредбе, прославе, филмови, концерти, природа, кућа.</a:t>
            </a:r>
          </a:p>
          <a:p>
            <a:pPr lvl="1"/>
            <a:r>
              <a:rPr lang="sr-Cyrl-RS" u="sng" dirty="0"/>
              <a:t>Изазвани</a:t>
            </a:r>
            <a:r>
              <a:rPr lang="sr-Cyrl-RS" dirty="0"/>
              <a:t> – нова песма, певање, свирање, слушање музике</a:t>
            </a:r>
            <a:r>
              <a:rPr lang="sr-Cyrl-RS" dirty="0" smtClean="0"/>
              <a:t>.</a:t>
            </a:r>
          </a:p>
          <a:p>
            <a:endParaRPr lang="sr-Cyrl-RS" dirty="0" smtClean="0"/>
          </a:p>
          <a:p>
            <a:pPr marL="457200" lvl="1" indent="0">
              <a:buNone/>
            </a:pPr>
            <a:endParaRPr lang="sr-Cyrl-RS" dirty="0" smtClean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Дидактички принципи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Принцип </a:t>
            </a:r>
            <a:r>
              <a:rPr lang="sr-Cyrl-RS" b="1" dirty="0" smtClean="0"/>
              <a:t>индивидуализације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/>
              <a:t>С</a:t>
            </a:r>
            <a:r>
              <a:rPr lang="sr-Cyrl-RS" dirty="0" smtClean="0"/>
              <a:t>вако </a:t>
            </a:r>
            <a:r>
              <a:rPr lang="sr-Cyrl-RS" dirty="0"/>
              <a:t>дете има другачији музички потенцијал и обавеза васпитача је да обрати пажњу и усклади своје захтеве са могућностима </a:t>
            </a:r>
            <a:r>
              <a:rPr lang="sr-Cyrl-RS" dirty="0" smtClean="0"/>
              <a:t>деце. Васпитач мора бити у оспособљен да разликује групну </a:t>
            </a:r>
            <a:r>
              <a:rPr lang="sr-Cyrl-RS" dirty="0"/>
              <a:t>и </a:t>
            </a:r>
            <a:r>
              <a:rPr lang="sr-Cyrl-RS" smtClean="0"/>
              <a:t>индивидуалну </a:t>
            </a:r>
            <a:r>
              <a:rPr lang="sr-Cyrl-RS" smtClean="0"/>
              <a:t>пажњу </a:t>
            </a:r>
            <a:r>
              <a:rPr lang="sr-Cyrl-RS" dirty="0" smtClean="0"/>
              <a:t>код деце.</a:t>
            </a:r>
          </a:p>
          <a:p>
            <a:endParaRPr lang="sr-Cyrl-RS" dirty="0"/>
          </a:p>
          <a:p>
            <a:r>
              <a:rPr lang="sr-Cyrl-RS" dirty="0" smtClean="0"/>
              <a:t>Принцип </a:t>
            </a:r>
            <a:r>
              <a:rPr lang="sr-Cyrl-RS" b="1" dirty="0" smtClean="0"/>
              <a:t>трајности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Циљ овог принципа је да </a:t>
            </a:r>
            <a:r>
              <a:rPr lang="sr-Cyrl-RS" dirty="0"/>
              <a:t>активности постану дечија трајна знања, вештине и навике. Трајност се </a:t>
            </a:r>
            <a:r>
              <a:rPr lang="sr-Cyrl-RS" dirty="0" smtClean="0"/>
              <a:t>постиже </a:t>
            </a:r>
            <a:r>
              <a:rPr lang="sr-Cyrl-RS" dirty="0"/>
              <a:t>смишљеним </a:t>
            </a:r>
            <a:r>
              <a:rPr lang="sr-Cyrl-RS" dirty="0" smtClean="0"/>
              <a:t>вежбањем</a:t>
            </a:r>
            <a:r>
              <a:rPr lang="sr-Cyrl-RS" dirty="0"/>
              <a:t>, понављањем и утврђивањем. </a:t>
            </a:r>
            <a:r>
              <a:rPr lang="sr-Cyrl-RS" dirty="0" smtClean="0"/>
              <a:t>Овим принципом развија се свестан </a:t>
            </a:r>
            <a:r>
              <a:rPr lang="sr-Cyrl-RS" dirty="0"/>
              <a:t>и активан однос деце током учења и </a:t>
            </a:r>
            <a:r>
              <a:rPr lang="sr-Cyrl-RS" dirty="0" smtClean="0"/>
              <a:t>вежбања различитих садржаја, не само музичког.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498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2-</vt:lpstr>
      <vt:lpstr>Дидактички принципи у музичком васпитању</vt:lpstr>
      <vt:lpstr>Дидактички принципи</vt:lpstr>
      <vt:lpstr>Дидактички принципи</vt:lpstr>
      <vt:lpstr>Дидактички принципи</vt:lpstr>
      <vt:lpstr>Дидактички принципи</vt:lpstr>
      <vt:lpstr>Дидактички принципи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2-</dc:title>
  <dc:creator>Stevan</dc:creator>
  <cp:lastModifiedBy>Stevan</cp:lastModifiedBy>
  <cp:revision>11</cp:revision>
  <dcterms:created xsi:type="dcterms:W3CDTF">2020-10-20T08:09:40Z</dcterms:created>
  <dcterms:modified xsi:type="dcterms:W3CDTF">2020-10-20T08:57:09Z</dcterms:modified>
</cp:coreProperties>
</file>